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71" r:id="rId6"/>
    <p:sldId id="272" r:id="rId7"/>
    <p:sldId id="262" r:id="rId8"/>
    <p:sldId id="264" r:id="rId9"/>
    <p:sldId id="263" r:id="rId10"/>
    <p:sldId id="273" r:id="rId11"/>
    <p:sldId id="265" r:id="rId12"/>
    <p:sldId id="259" r:id="rId13"/>
    <p:sldId id="266" r:id="rId14"/>
    <p:sldId id="267" r:id="rId15"/>
    <p:sldId id="268" r:id="rId16"/>
    <p:sldId id="269" r:id="rId17"/>
    <p:sldId id="270" r:id="rId18"/>
    <p:sldId id="274" r:id="rId19"/>
    <p:sldId id="276" r:id="rId20"/>
    <p:sldId id="275" r:id="rId21"/>
    <p:sldId id="26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0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71"/>
    <p:restoredTop sz="77805"/>
  </p:normalViewPr>
  <p:slideViewPr>
    <p:cSldViewPr snapToGrid="0" snapToObjects="1">
      <p:cViewPr varScale="1">
        <p:scale>
          <a:sx n="99" d="100"/>
          <a:sy n="99" d="100"/>
        </p:scale>
        <p:origin x="20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DCB19-D9D4-924A-B86C-6BD99E8FF0CC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F3DF1-AE44-3246-9A38-D824A9AD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 is the dictionary</a:t>
            </a:r>
          </a:p>
          <a:p>
            <a:r>
              <a:rPr lang="en-US" dirty="0" smtClean="0"/>
              <a:t>Theta are the coefficients, or</a:t>
            </a:r>
            <a:r>
              <a:rPr lang="en-US" baseline="0" dirty="0" smtClean="0"/>
              <a:t> codes</a:t>
            </a:r>
            <a:r>
              <a:rPr lang="en-US" dirty="0" smtClean="0"/>
              <a:t> (want these to be sparse)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1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convex set is</a:t>
            </a:r>
            <a:r>
              <a:rPr lang="en-US" baseline="0" dirty="0" smtClean="0"/>
              <a:t> implicit, but necessary, to ensure that the coefficients do not vanish &amp; thereby make the regularization effect disappear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9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10/17/17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10/17/17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10/17/17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10/17/17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10/17/17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10/17/17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dfs.semanticscholar.org/96be/a45d9b962c8159883a0d07493a2ea42784e4.pdf" TargetMode="External"/><Relationship Id="rId4" Type="http://schemas.openxmlformats.org/officeDocument/2006/relationships/hyperlink" Target="http://www.cs.technion.ac.il/~freddy/papers/120.pdf" TargetMode="External"/><Relationship Id="rId5" Type="http://schemas.openxmlformats.org/officeDocument/2006/relationships/hyperlink" Target="http://www.kdd.org/kdd2016/papers/files/adp0864-li.pdf" TargetMode="External"/><Relationship Id="rId6" Type="http://schemas.openxmlformats.org/officeDocument/2006/relationships/hyperlink" Target="https://pdfs.semanticscholar.org/284d/9c3702b8820e2bd89b1c96532f12b3afb336.pdf" TargetMode="External"/><Relationship Id="rId7" Type="http://schemas.openxmlformats.org/officeDocument/2006/relationships/hyperlink" Target="https://lear.inrialpes.fr/people/mairal/tutorial_iccv09/tuto_part2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iencedirect.com/science/article/pii/S0042698997001697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Dictionary Learning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</a:t>
            </a:r>
            <a:r>
              <a:rPr lang="en-US" dirty="0" smtClean="0"/>
              <a:t>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1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Dictionary Learning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22" y="1522604"/>
            <a:ext cx="9125755" cy="485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4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1" y="1825624"/>
            <a:ext cx="4415724" cy="50323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Image </a:t>
            </a:r>
            <a:r>
              <a:rPr lang="en-US" dirty="0" err="1" smtClean="0"/>
              <a:t>denoising</a:t>
            </a:r>
            <a:endParaRPr lang="en-US" dirty="0" smtClean="0"/>
          </a:p>
          <a:p>
            <a:pPr lvl="1"/>
            <a:r>
              <a:rPr lang="en-US" dirty="0" smtClean="0"/>
              <a:t>Sparse basis forces out noise</a:t>
            </a:r>
          </a:p>
          <a:p>
            <a:r>
              <a:rPr lang="en-US" dirty="0" smtClean="0"/>
              <a:t>Identification of functional networks of neurons</a:t>
            </a:r>
          </a:p>
          <a:p>
            <a:r>
              <a:rPr lang="en-US" dirty="0" smtClean="0"/>
              <a:t>Image, video, audio processing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Bag-of-words modeling for object categorization</a:t>
            </a:r>
          </a:p>
          <a:p>
            <a:r>
              <a:rPr lang="en-US" dirty="0" smtClean="0"/>
              <a:t>Image restoration &amp; </a:t>
            </a:r>
            <a:br>
              <a:rPr lang="en-US" dirty="0" smtClean="0"/>
            </a:br>
            <a:r>
              <a:rPr lang="en-US" dirty="0" err="1" smtClean="0"/>
              <a:t>inpainting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68" y="2860600"/>
            <a:ext cx="11272664" cy="2622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403" t="50141" r="8779" b="7963"/>
          <a:stretch/>
        </p:blipFill>
        <p:spPr>
          <a:xfrm>
            <a:off x="5679582" y="2146401"/>
            <a:ext cx="6310647" cy="23943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219" y="512206"/>
            <a:ext cx="5669351" cy="59693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012" y="1690688"/>
            <a:ext cx="6011302" cy="4482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724" y="1250704"/>
            <a:ext cx="6598361" cy="49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2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4146997" y="4509473"/>
            <a:ext cx="824248" cy="4765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Learning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20000" y="1851382"/>
            <a:ext cx="10233800" cy="3866838"/>
          </a:xfrm>
        </p:spPr>
        <p:txBody>
          <a:bodyPr/>
          <a:lstStyle/>
          <a:p>
            <a:r>
              <a:rPr lang="en-US" dirty="0" smtClean="0"/>
              <a:t>General formulation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common: set </a:t>
            </a:r>
            <a:r>
              <a:rPr lang="en-US" i="1" dirty="0" smtClean="0"/>
              <a:t>g</a:t>
            </a:r>
            <a:r>
              <a:rPr lang="en-US" dirty="0" smtClean="0"/>
              <a:t> to identity*, and </a:t>
            </a:r>
            <a:r>
              <a:rPr lang="en-US" i="1" dirty="0" smtClean="0"/>
              <a:t>h</a:t>
            </a:r>
            <a:r>
              <a:rPr lang="en-US" dirty="0" smtClean="0"/>
              <a:t> to L</a:t>
            </a:r>
            <a:r>
              <a:rPr lang="en-US" baseline="-25000" dirty="0" smtClean="0"/>
              <a:t>1</a:t>
            </a:r>
            <a:r>
              <a:rPr lang="en-US" dirty="0" smtClean="0"/>
              <a:t> norm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455" y="2342361"/>
            <a:ext cx="7364890" cy="8664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ular Callout 7"/>
              <p:cNvSpPr/>
              <p:nvPr/>
            </p:nvSpPr>
            <p:spPr>
              <a:xfrm>
                <a:off x="7160652" y="365125"/>
                <a:ext cx="3773511" cy="1721252"/>
              </a:xfrm>
              <a:prstGeom prst="wedgeRoundRectCallout">
                <a:avLst>
                  <a:gd name="adj1" fmla="val -73051"/>
                  <a:gd name="adj2" fmla="val 12460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</m:oMath>
                </a14:m>
                <a:r>
                  <a:rPr lang="en-US" dirty="0" smtClean="0"/>
                  <a:t> is typically implicitly constrained to fall within a </a:t>
                </a:r>
                <a:r>
                  <a:rPr lang="en-US" i="1" dirty="0" smtClean="0"/>
                  <a:t>convex set</a:t>
                </a:r>
                <a:r>
                  <a:rPr lang="en-US" dirty="0" smtClean="0"/>
                  <a:t> C of the </a:t>
                </a:r>
                <a:r>
                  <a:rPr lang="en-US" i="1" dirty="0" smtClean="0"/>
                  <a:t>k x m</a:t>
                </a:r>
                <a:r>
                  <a:rPr lang="en-US" dirty="0" smtClean="0"/>
                  <a:t> reals, to make optimization tractable</a:t>
                </a:r>
                <a:endParaRPr lang="en-US" dirty="0"/>
              </a:p>
            </p:txBody>
          </p:sp>
        </mc:Choice>
        <mc:Fallback>
          <p:sp>
            <p:nvSpPr>
              <p:cNvPr id="8" name="Rounded Rectangular Callout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652" y="365125"/>
                <a:ext cx="3773511" cy="1721252"/>
              </a:xfrm>
              <a:prstGeom prst="wedgeRoundRectCallout">
                <a:avLst>
                  <a:gd name="adj1" fmla="val -73051"/>
                  <a:gd name="adj2" fmla="val 124603"/>
                  <a:gd name="adj3" fmla="val 16667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900" y="3837189"/>
            <a:ext cx="8382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uiExpand="1" build="p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Problems with the objective function?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Squared loss is convex</a:t>
            </a:r>
          </a:p>
          <a:p>
            <a:r>
              <a:rPr lang="en-US" dirty="0" smtClean="0"/>
              <a:t>Regularization is convex</a:t>
            </a:r>
          </a:p>
          <a:p>
            <a:endParaRPr lang="en-US" dirty="0"/>
          </a:p>
          <a:p>
            <a:r>
              <a:rPr lang="en-US" dirty="0" smtClean="0"/>
              <a:t>Squared loss + regularization is </a:t>
            </a:r>
            <a:r>
              <a:rPr lang="en-US" b="1" dirty="0" smtClean="0"/>
              <a:t>not convex</a:t>
            </a:r>
          </a:p>
          <a:p>
            <a:r>
              <a:rPr lang="en-US" dirty="0" smtClean="0"/>
              <a:t>Even worse, often </a:t>
            </a:r>
            <a:r>
              <a:rPr lang="en-US" b="1" dirty="0" smtClean="0"/>
              <a:t>non-smooth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227284"/>
            <a:ext cx="8382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3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7508384" y="2237583"/>
            <a:ext cx="4340180" cy="698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4"/>
                <a:ext cx="10233800" cy="5032375"/>
              </a:xfrm>
            </p:spPr>
            <p:txBody>
              <a:bodyPr/>
              <a:lstStyle/>
              <a:p>
                <a:r>
                  <a:rPr lang="en-US" dirty="0" smtClean="0"/>
                  <a:t>Alternating minimization algorithm</a:t>
                </a:r>
              </a:p>
              <a:p>
                <a:pPr lvl="1"/>
                <a:r>
                  <a:rPr lang="en-US" dirty="0" smtClean="0"/>
                  <a:t>Two-block Gauss-Seidel</a:t>
                </a:r>
              </a:p>
              <a:p>
                <a:r>
                  <a:rPr lang="en-US" dirty="0" smtClean="0"/>
                  <a:t>Streaming online learning</a:t>
                </a:r>
                <a:endParaRPr lang="en-US" dirty="0"/>
              </a:p>
              <a:p>
                <a:pPr lvl="1"/>
                <a:r>
                  <a:rPr lang="en-US" dirty="0" smtClean="0"/>
                  <a:t>At iteration (or </a:t>
                </a:r>
                <a:r>
                  <a:rPr lang="en-US" dirty="0" err="1" smtClean="0"/>
                  <a:t>minibatch</a:t>
                </a:r>
                <a:r>
                  <a:rPr lang="en-US" dirty="0" smtClean="0"/>
                  <a:t>)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, signal </a:t>
                </a:r>
                <a:r>
                  <a:rPr lang="en-US" i="1" dirty="0" err="1" smtClean="0"/>
                  <a:t>x</a:t>
                </a:r>
                <a:r>
                  <a:rPr lang="en-US" i="1" baseline="-25000" dirty="0" err="1" smtClean="0"/>
                  <a:t>t</a:t>
                </a:r>
                <a:r>
                  <a:rPr lang="en-US" dirty="0" smtClean="0"/>
                  <a:t> and sparse code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i="1" baseline="-25000" dirty="0" smtClean="0"/>
                  <a:t>t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are computing using the current dictionary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Which can then be used to update the dictionary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r>
                  <a:rPr lang="en-US" i="1" dirty="0" smtClean="0"/>
                  <a:t>g</a:t>
                </a:r>
                <a:r>
                  <a:rPr lang="en-US" dirty="0" smtClean="0"/>
                  <a:t> can be efficiently solved using block coordinate descent on columns of </a:t>
                </a:r>
                <a:r>
                  <a:rPr lang="en-US" i="1" dirty="0" smtClean="0"/>
                  <a:t>B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4"/>
                <a:ext cx="10233800" cy="50323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025" y="1762125"/>
            <a:ext cx="143510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825" y="1843883"/>
            <a:ext cx="2362200" cy="393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025" y="2305051"/>
            <a:ext cx="4165600" cy="50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28" y="3845201"/>
            <a:ext cx="6698944" cy="9129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351" y="5025554"/>
            <a:ext cx="6971297" cy="123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2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Rank-1 Dictionary Learning (R1DL)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KDD 2016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sz="1200" dirty="0" smtClean="0"/>
              <a:t>“Scalable fast”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565400"/>
            <a:ext cx="95250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R1DL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Reformulates dictionary learning as an alternating least-squares problem</a:t>
            </a:r>
          </a:p>
          <a:p>
            <a:pPr lvl="1"/>
            <a:r>
              <a:rPr lang="en-US" dirty="0" smtClean="0"/>
              <a:t>(embraces the optimization procedure)</a:t>
            </a:r>
          </a:p>
          <a:p>
            <a:r>
              <a:rPr lang="en-US" dirty="0" smtClean="0"/>
              <a:t>Uses 0-”norm” instead of L</a:t>
            </a:r>
            <a:r>
              <a:rPr lang="en-US" baseline="-25000" dirty="0" smtClean="0"/>
              <a:t>1</a:t>
            </a:r>
            <a:endParaRPr lang="en-US" dirty="0" smtClean="0"/>
          </a:p>
          <a:p>
            <a:pPr lvl="1"/>
            <a:r>
              <a:rPr lang="en-US" dirty="0" smtClean="0"/>
              <a:t>Given rank-1 formulation, this is an inexpensive way of guaranteeing sparsity</a:t>
            </a:r>
          </a:p>
          <a:p>
            <a:r>
              <a:rPr lang="en-US" dirty="0" smtClean="0"/>
              <a:t>Iteratively learns rank-1 dictionary atoms until </a:t>
            </a:r>
            <a:r>
              <a:rPr lang="en-US" i="1" dirty="0" smtClean="0"/>
              <a:t>k</a:t>
            </a:r>
            <a:r>
              <a:rPr lang="en-US" dirty="0" smtClean="0"/>
              <a:t> have been found</a:t>
            </a:r>
          </a:p>
          <a:p>
            <a:pPr lvl="1"/>
            <a:r>
              <a:rPr lang="en-US" dirty="0" smtClean="0"/>
              <a:t>”Deflates” data matrix on each iteration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0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R1DL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4"/>
                <a:ext cx="10883110" cy="5032375"/>
              </a:xfrm>
            </p:spPr>
            <p:txBody>
              <a:bodyPr/>
              <a:lstStyle/>
              <a:p>
                <a:r>
                  <a:rPr lang="en-US" dirty="0" smtClean="0"/>
                  <a:t>Energy function </a:t>
                </a:r>
                <a:r>
                  <a:rPr lang="en-US" i="1" dirty="0" smtClean="0"/>
                  <a:t>L</a:t>
                </a:r>
              </a:p>
              <a:p>
                <a:r>
                  <a:rPr lang="en-US" dirty="0" smtClean="0"/>
                  <a:t>Data matrix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, vectors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v</a:t>
                </a:r>
              </a:p>
              <a:p>
                <a:pPr lvl="1"/>
                <a:r>
                  <a:rPr lang="en-US" dirty="0" smtClean="0"/>
                  <a:t>||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 || = 1</a:t>
                </a:r>
              </a:p>
              <a:p>
                <a:pPr lvl="1"/>
                <a:r>
                  <a:rPr lang="en-US" dirty="0" smtClean="0"/>
                  <a:t>|| </a:t>
                </a:r>
                <a:r>
                  <a:rPr lang="en-US" i="1" dirty="0" smtClean="0"/>
                  <a:t>v</a:t>
                </a:r>
                <a:r>
                  <a:rPr lang="en-US" dirty="0" smtClean="0"/>
                  <a:t> ||</a:t>
                </a:r>
                <a:r>
                  <a:rPr lang="en-US" baseline="-25000" dirty="0" smtClean="0"/>
                  <a:t>0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i="1" dirty="0" smtClean="0"/>
                  <a:t>r</a:t>
                </a:r>
                <a:r>
                  <a:rPr lang="en-US" dirty="0" smtClean="0"/>
                  <a:t>, where </a:t>
                </a:r>
                <a:r>
                  <a:rPr lang="en-US" i="1" dirty="0" smtClean="0"/>
                  <a:t>r</a:t>
                </a:r>
                <a:r>
                  <a:rPr lang="en-US" dirty="0" smtClean="0"/>
                  <a:t> is the sparsity constraint (literally, # of nonzero elements in </a:t>
                </a:r>
                <a:r>
                  <a:rPr lang="en-US" i="1" dirty="0" smtClean="0"/>
                  <a:t>v</a:t>
                </a:r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Iterate until convergence of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 (atoms) and </a:t>
                </a:r>
                <a:r>
                  <a:rPr lang="en-US" i="1" dirty="0" smtClean="0"/>
                  <a:t>v </a:t>
                </a:r>
                <a:r>
                  <a:rPr lang="en-US" dirty="0" smtClean="0"/>
                  <a:t>(sparse codes)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“Deflate” data matrix</a:t>
                </a:r>
              </a:p>
              <a:p>
                <a:r>
                  <a:rPr lang="en-US" dirty="0" smtClean="0"/>
                  <a:t>Repeat until </a:t>
                </a:r>
                <a:r>
                  <a:rPr lang="en-US" i="1" dirty="0" smtClean="0"/>
                  <a:t>k</a:t>
                </a:r>
                <a:r>
                  <a:rPr lang="en-US" dirty="0" smtClean="0"/>
                  <a:t> atoms &amp; sparse codes are learned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4"/>
                <a:ext cx="10883110" cy="50323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555" y="1825625"/>
            <a:ext cx="4381500" cy="52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3" y="4210943"/>
            <a:ext cx="4800600" cy="72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655" y="3938037"/>
            <a:ext cx="6591300" cy="106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68" y="4905941"/>
            <a:ext cx="3733800" cy="546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980" y="5644759"/>
            <a:ext cx="38608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2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Dictionary learning is focused on developing a basis of </a:t>
            </a:r>
            <a:r>
              <a:rPr lang="en-US" i="1" dirty="0" smtClean="0"/>
              <a:t>atoms</a:t>
            </a:r>
            <a:r>
              <a:rPr lang="en-US" dirty="0" smtClean="0"/>
              <a:t> and </a:t>
            </a:r>
            <a:r>
              <a:rPr lang="en-US" i="1" dirty="0" smtClean="0"/>
              <a:t>coefficients</a:t>
            </a:r>
            <a:endParaRPr lang="en-US" dirty="0" smtClean="0"/>
          </a:p>
          <a:p>
            <a:pPr lvl="1"/>
            <a:r>
              <a:rPr lang="en-US" dirty="0" smtClean="0"/>
              <a:t>Coefficients are </a:t>
            </a:r>
            <a:r>
              <a:rPr lang="en-US" i="1" dirty="0" smtClean="0"/>
              <a:t>sparse</a:t>
            </a:r>
            <a:endParaRPr lang="en-US" dirty="0"/>
          </a:p>
          <a:p>
            <a:pPr lvl="1"/>
            <a:r>
              <a:rPr lang="en-US" dirty="0" smtClean="0"/>
              <a:t>Atoms form an </a:t>
            </a:r>
            <a:r>
              <a:rPr lang="en-US" i="1" dirty="0" err="1" smtClean="0"/>
              <a:t>overcomplete</a:t>
            </a:r>
            <a:r>
              <a:rPr lang="en-US" dirty="0" smtClean="0"/>
              <a:t> representation of the data</a:t>
            </a:r>
          </a:p>
          <a:p>
            <a:pPr lvl="1"/>
            <a:r>
              <a:rPr lang="en-US" dirty="0" smtClean="0"/>
              <a:t>Chosen to minimize </a:t>
            </a:r>
            <a:r>
              <a:rPr lang="en-US" i="1" dirty="0" smtClean="0"/>
              <a:t>reconstruction error</a:t>
            </a:r>
            <a:endParaRPr lang="en-US" dirty="0" smtClean="0"/>
          </a:p>
          <a:p>
            <a:r>
              <a:rPr lang="en-US" dirty="0" smtClean="0"/>
              <a:t>Explicitly factorizes out noise</a:t>
            </a:r>
          </a:p>
          <a:p>
            <a:pPr lvl="1"/>
            <a:r>
              <a:rPr lang="en-US" dirty="0" smtClean="0"/>
              <a:t>Can be customized in the form of a prior</a:t>
            </a:r>
          </a:p>
          <a:p>
            <a:r>
              <a:rPr lang="en-US" dirty="0" smtClean="0"/>
              <a:t>Optimization is often non-convex and non-smooth, requiring alternating minimization strategies or online learning</a:t>
            </a:r>
          </a:p>
          <a:p>
            <a:r>
              <a:rPr lang="en-US" dirty="0" smtClean="0"/>
              <a:t>R1DL focuses on leveraging optimization strategies to iteratively learn the basis, one atom at a time</a:t>
            </a:r>
          </a:p>
          <a:p>
            <a:r>
              <a:rPr lang="en-US" dirty="0" smtClean="0"/>
              <a:t>Other variants include K-SVD, Hierarchical DL, and Elastic Net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410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9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Principal Components Analysis (PCA)</a:t>
            </a:r>
          </a:p>
          <a:p>
            <a:pPr lvl="1"/>
            <a:r>
              <a:rPr lang="en-US" b="1" dirty="0" smtClean="0"/>
              <a:t>Sparse &amp; Kernel PCA </a:t>
            </a:r>
            <a:r>
              <a:rPr lang="en-US" b="1" dirty="0" smtClean="0"/>
              <a:t>(</a:t>
            </a:r>
            <a:r>
              <a:rPr lang="en-US" b="1" i="1" dirty="0" smtClean="0"/>
              <a:t>last</a:t>
            </a:r>
            <a:r>
              <a:rPr lang="en-US" b="1" dirty="0" smtClean="0"/>
              <a:t> Thursday</a:t>
            </a:r>
            <a:r>
              <a:rPr lang="en-US" b="1" dirty="0" smtClean="0"/>
              <a:t>!)</a:t>
            </a:r>
          </a:p>
          <a:p>
            <a:r>
              <a:rPr lang="en-US" dirty="0" smtClean="0"/>
              <a:t>Independent Components Analysis (ICA)</a:t>
            </a:r>
          </a:p>
          <a:p>
            <a:r>
              <a:rPr lang="en-US" dirty="0" smtClean="0"/>
              <a:t>Non-negative Matrix Factorization (NMF)</a:t>
            </a:r>
          </a:p>
          <a:p>
            <a:r>
              <a:rPr lang="en-US" dirty="0" smtClean="0"/>
              <a:t>Locally-linear </a:t>
            </a:r>
            <a:r>
              <a:rPr lang="en-US" dirty="0" err="1" smtClean="0"/>
              <a:t>Embeddings</a:t>
            </a:r>
            <a:r>
              <a:rPr lang="en-US" dirty="0" smtClean="0"/>
              <a:t> (LLE)</a:t>
            </a:r>
          </a:p>
          <a:p>
            <a:endParaRPr lang="en-US" b="1" dirty="0" smtClean="0"/>
          </a:p>
          <a:p>
            <a:r>
              <a:rPr lang="en-US" b="1" dirty="0" smtClean="0"/>
              <a:t>Dictionary </a:t>
            </a:r>
            <a:r>
              <a:rPr lang="en-US" b="1" dirty="0" smtClean="0"/>
              <a:t>Learning</a:t>
            </a:r>
            <a:r>
              <a:rPr lang="en-US" dirty="0"/>
              <a:t> </a:t>
            </a:r>
            <a:r>
              <a:rPr lang="en-US" b="1" dirty="0" smtClean="0"/>
              <a:t>(today!)</a:t>
            </a:r>
            <a:endParaRPr lang="en-US" b="1" dirty="0" smtClean="0"/>
          </a:p>
        </p:txBody>
      </p:sp>
      <p:sp>
        <p:nvSpPr>
          <p:cNvPr id="4" name="Left Arrow 3"/>
          <p:cNvSpPr/>
          <p:nvPr/>
        </p:nvSpPr>
        <p:spPr>
          <a:xfrm>
            <a:off x="7772400" y="1295400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Linear</a:t>
            </a:r>
            <a:endParaRPr lang="en-US"/>
          </a:p>
        </p:txBody>
      </p:sp>
      <p:sp>
        <p:nvSpPr>
          <p:cNvPr id="5" name="Left Arrow 4"/>
          <p:cNvSpPr/>
          <p:nvPr/>
        </p:nvSpPr>
        <p:spPr>
          <a:xfrm>
            <a:off x="7772400" y="1825625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Sparse &amp; Nonlinear</a:t>
            </a:r>
            <a:endParaRPr lang="en-US" dirty="0"/>
          </a:p>
        </p:txBody>
      </p:sp>
      <p:sp>
        <p:nvSpPr>
          <p:cNvPr id="6" name="Left Arrow 5"/>
          <p:cNvSpPr/>
          <p:nvPr/>
        </p:nvSpPr>
        <p:spPr>
          <a:xfrm>
            <a:off x="7772400" y="2308225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Non-Gaussian</a:t>
            </a:r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7772400" y="2751137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Non-negative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>
          <a:xfrm>
            <a:off x="7772400" y="3281362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Nonlinear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7772400" y="4344910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Sparse &amp; Nonlinear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12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Feedback on proposals is coming</a:t>
            </a:r>
          </a:p>
          <a:p>
            <a:pPr lvl="1"/>
            <a:r>
              <a:rPr lang="en-US" dirty="0" smtClean="0"/>
              <a:t>Expect this weekend</a:t>
            </a:r>
          </a:p>
          <a:p>
            <a:r>
              <a:rPr lang="en-US" dirty="0" smtClean="0"/>
              <a:t>Assignment 5 is out today!</a:t>
            </a:r>
          </a:p>
          <a:p>
            <a:pPr lvl="1"/>
            <a:r>
              <a:rPr lang="en-US" dirty="0" smtClean="0"/>
              <a:t>The final assignment!</a:t>
            </a:r>
          </a:p>
          <a:p>
            <a:pPr lvl="1"/>
            <a:r>
              <a:rPr lang="en-US" dirty="0" smtClean="0"/>
              <a:t>Due Thursday, November 2</a:t>
            </a:r>
          </a:p>
          <a:p>
            <a:r>
              <a:rPr lang="en-US" dirty="0" smtClean="0"/>
              <a:t>Assignment 4 is due </a:t>
            </a:r>
            <a:r>
              <a:rPr lang="en-US" b="1" dirty="0" smtClean="0"/>
              <a:t>tonight</a:t>
            </a:r>
            <a:r>
              <a:rPr lang="en-US" dirty="0" smtClean="0"/>
              <a:t>!</a:t>
            </a:r>
          </a:p>
          <a:p>
            <a:r>
              <a:rPr lang="en-US" dirty="0" smtClean="0"/>
              <a:t>Next week: </a:t>
            </a:r>
          </a:p>
          <a:p>
            <a:pPr lvl="1"/>
            <a:r>
              <a:rPr lang="en-US" dirty="0" smtClean="0"/>
              <a:t>Conclude dimensionality reduction on Tuesday</a:t>
            </a:r>
          </a:p>
          <a:p>
            <a:pPr lvl="1"/>
            <a:r>
              <a:rPr lang="en-US" dirty="0" smtClean="0"/>
              <a:t>Begin neural networks on Thursday</a:t>
            </a:r>
          </a:p>
          <a:p>
            <a:pPr lvl="1"/>
            <a:r>
              <a:rPr lang="en-US" dirty="0" smtClean="0"/>
              <a:t>November is </a:t>
            </a:r>
            <a:r>
              <a:rPr lang="en-US" b="1" dirty="0" smtClean="0"/>
              <a:t>all NNs, all the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3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“Sparse coding with an </a:t>
            </a:r>
            <a:r>
              <a:rPr lang="en-US" dirty="0" err="1"/>
              <a:t>overcomplete</a:t>
            </a:r>
            <a:r>
              <a:rPr lang="en-US" dirty="0"/>
              <a:t> basis set: A strategy employed by V1?”,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www.sciencedirect.com/science/article/pii/S0042698997001697</a:t>
            </a:r>
            <a:r>
              <a:rPr lang="en-US" dirty="0" smtClean="0"/>
              <a:t> </a:t>
            </a:r>
          </a:p>
          <a:p>
            <a:r>
              <a:rPr lang="en-US" dirty="0"/>
              <a:t>“Learning image representations from the pixel level via hierarchical sparse coding”,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pdfs.semanticscholar.org/96be/a45d9b962c8159883a0d07493a2ea42784e4.pdf</a:t>
            </a:r>
            <a:r>
              <a:rPr lang="en-US" dirty="0" smtClean="0"/>
              <a:t> </a:t>
            </a:r>
          </a:p>
          <a:p>
            <a:r>
              <a:rPr lang="en-US" dirty="0"/>
              <a:t>“K-SVD: An Algorithm for Designing </a:t>
            </a:r>
            <a:r>
              <a:rPr lang="en-US" dirty="0" err="1"/>
              <a:t>Overcomplete</a:t>
            </a:r>
            <a:r>
              <a:rPr lang="en-US" dirty="0"/>
              <a:t> Dictionaries for Sparse Representation”, </a:t>
            </a:r>
            <a:r>
              <a:rPr lang="en-US" dirty="0">
                <a:hlinkClick r:id="rId4"/>
              </a:rPr>
              <a:t>http://www.cs.technion.ac.il/~</a:t>
            </a:r>
            <a:r>
              <a:rPr lang="en-US" dirty="0" smtClean="0">
                <a:hlinkClick r:id="rId4"/>
              </a:rPr>
              <a:t>freddy/papers/120.pdf</a:t>
            </a:r>
            <a:r>
              <a:rPr lang="en-US" dirty="0" smtClean="0"/>
              <a:t> </a:t>
            </a:r>
          </a:p>
          <a:p>
            <a:r>
              <a:rPr lang="en-US" dirty="0" smtClean="0"/>
              <a:t>“Scalable </a:t>
            </a:r>
            <a:r>
              <a:rPr lang="en-US" dirty="0"/>
              <a:t>Fast Rank-1 Dictionary </a:t>
            </a:r>
            <a:r>
              <a:rPr lang="en-US" dirty="0" smtClean="0"/>
              <a:t>Learning for </a:t>
            </a:r>
            <a:r>
              <a:rPr lang="en-US" dirty="0"/>
              <a:t>fMRI Big Data Analysis”,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www.kdd.org/kdd2016/papers/files/adp0864-li.pdf</a:t>
            </a:r>
            <a:r>
              <a:rPr lang="en-US" dirty="0" smtClean="0"/>
              <a:t> </a:t>
            </a:r>
          </a:p>
          <a:p>
            <a:r>
              <a:rPr lang="en-US" dirty="0" smtClean="0"/>
              <a:t>“Dictionary </a:t>
            </a:r>
            <a:r>
              <a:rPr lang="en-US" dirty="0"/>
              <a:t>learning for sparse coding: Algorithms and convergence analysis”,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pdfs.semanticscholar.org/284d/9c3702b8820e2bd89b1c96532f12b3afb336.pdf</a:t>
            </a:r>
            <a:r>
              <a:rPr lang="en-US" dirty="0" smtClean="0"/>
              <a:t> </a:t>
            </a:r>
          </a:p>
          <a:p>
            <a:r>
              <a:rPr lang="en-US" dirty="0"/>
              <a:t>“Sparse Coding and Dictionary </a:t>
            </a:r>
            <a:r>
              <a:rPr lang="en-US" dirty="0" smtClean="0"/>
              <a:t>Learning for </a:t>
            </a:r>
            <a:r>
              <a:rPr lang="en-US" dirty="0"/>
              <a:t>Image Analysis”,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lear.inrialpes.fr/people/mairal/tutorial_iccv09/tuto_part2.pdf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294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“Given a set of signals belonging to a certain class, one wishes to extract the relevant information by identifying the generating causes; that is, recovering the elementary signals (atoms) that efficiently represent the data.”</a:t>
            </a:r>
          </a:p>
          <a:p>
            <a:pPr lvl="1"/>
            <a:r>
              <a:rPr lang="en-US" i="1" dirty="0" smtClean="0"/>
              <a:t>Regularization, Optimization, Kernels, and Support Vector Machines</a:t>
            </a:r>
            <a:r>
              <a:rPr lang="en-US" dirty="0" smtClean="0"/>
              <a:t>, Ch. 2</a:t>
            </a:r>
          </a:p>
          <a:p>
            <a:endParaRPr lang="en-US" dirty="0" smtClean="0"/>
          </a:p>
          <a:p>
            <a:r>
              <a:rPr lang="en-US" dirty="0" smtClean="0"/>
              <a:t>Every embedding strategy ever?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87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Dictionary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Sparse coding</a:t>
            </a:r>
          </a:p>
          <a:p>
            <a:r>
              <a:rPr lang="en-US" i="1" dirty="0" err="1" smtClean="0"/>
              <a:t>l</a:t>
            </a:r>
            <a:r>
              <a:rPr lang="en-US" i="1" baseline="30000" dirty="0" err="1" smtClean="0"/>
              <a:t>p</a:t>
            </a:r>
            <a:r>
              <a:rPr lang="en-US" i="1" baseline="30000" dirty="0" smtClean="0"/>
              <a:t> </a:t>
            </a:r>
            <a:r>
              <a:rPr lang="en-US" dirty="0" smtClean="0"/>
              <a:t> sparsity</a:t>
            </a:r>
          </a:p>
          <a:p>
            <a:r>
              <a:rPr lang="en-US" dirty="0" smtClean="0"/>
              <a:t>Hierarchical sparse coding</a:t>
            </a:r>
          </a:p>
          <a:p>
            <a:r>
              <a:rPr lang="en-US" dirty="0" smtClean="0"/>
              <a:t>K-SVD</a:t>
            </a:r>
          </a:p>
          <a:p>
            <a:r>
              <a:rPr lang="en-US" dirty="0" smtClean="0"/>
              <a:t>Elastic 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95" y="1798917"/>
            <a:ext cx="6629400" cy="42418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599796" y="1912971"/>
            <a:ext cx="6472198" cy="4013692"/>
            <a:chOff x="5448554" y="1624125"/>
            <a:chExt cx="6472198" cy="401369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2652" t="10329" r="5024" b="11252"/>
            <a:stretch/>
          </p:blipFill>
          <p:spPr>
            <a:xfrm>
              <a:off x="5448554" y="1624125"/>
              <a:ext cx="6472198" cy="401369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24183" t="94989" r="50452"/>
            <a:stretch/>
          </p:blipFill>
          <p:spPr>
            <a:xfrm>
              <a:off x="9538160" y="5253576"/>
              <a:ext cx="2382592" cy="343659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95" y="1690688"/>
            <a:ext cx="6588386" cy="46395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367" y="2112816"/>
            <a:ext cx="6702041" cy="359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6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Dictionary learning is ideally formulated for image </a:t>
            </a:r>
            <a:r>
              <a:rPr lang="en-US" dirty="0" err="1" smtClean="0"/>
              <a:t>denoising</a:t>
            </a:r>
            <a:r>
              <a:rPr lang="en-US" dirty="0" smtClean="0"/>
              <a:t> (and is indeed a major application of dictionary learning)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10" y="2767095"/>
            <a:ext cx="7050110" cy="2842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15" y="5695137"/>
            <a:ext cx="2679700" cy="4064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2023407" y="5695137"/>
            <a:ext cx="1685707" cy="856214"/>
          </a:xfrm>
          <a:prstGeom prst="wedgeRoundRectCallout">
            <a:avLst>
              <a:gd name="adj1" fmla="val 106047"/>
              <a:gd name="adj2" fmla="val -282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Measurements (image)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8359816" y="5695137"/>
            <a:ext cx="1685707" cy="856214"/>
          </a:xfrm>
          <a:prstGeom prst="wedgeRoundRectCallout">
            <a:avLst>
              <a:gd name="adj1" fmla="val -101762"/>
              <a:gd name="adj2" fmla="val -31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Noise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514582" y="6187750"/>
            <a:ext cx="1444636" cy="548012"/>
          </a:xfrm>
          <a:prstGeom prst="wedgeRoundRectCallout">
            <a:avLst>
              <a:gd name="adj1" fmla="val -18486"/>
              <a:gd name="adj2" fmla="val -627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Original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23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Easily converted to an energy minimization problem</a:t>
            </a:r>
          </a:p>
          <a:p>
            <a:endParaRPr lang="en-US" dirty="0"/>
          </a:p>
          <a:p>
            <a:r>
              <a:rPr lang="en-US" dirty="0" smtClean="0"/>
              <a:t>Some classical priors</a:t>
            </a:r>
          </a:p>
          <a:p>
            <a:pPr lvl="1"/>
            <a:r>
              <a:rPr lang="en-US" dirty="0" smtClean="0"/>
              <a:t>Smoothness</a:t>
            </a:r>
          </a:p>
          <a:p>
            <a:pPr lvl="1"/>
            <a:r>
              <a:rPr lang="en-US" dirty="0" smtClean="0"/>
              <a:t>Total variation</a:t>
            </a:r>
          </a:p>
          <a:p>
            <a:pPr lvl="1"/>
            <a:r>
              <a:rPr lang="en-US" dirty="0" smtClean="0"/>
              <a:t>Wavelet sparsity</a:t>
            </a:r>
          </a:p>
          <a:p>
            <a:pPr lvl="1"/>
            <a:r>
              <a:rPr lang="en-US" dirty="0" smtClean="0"/>
              <a:t>Lasso</a:t>
            </a:r>
          </a:p>
          <a:p>
            <a:pPr lvl="1"/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050" y="1954414"/>
            <a:ext cx="2679700" cy="40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0" y="2817712"/>
            <a:ext cx="5054600" cy="5207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9684912" y="2724392"/>
            <a:ext cx="1970467" cy="1228039"/>
          </a:xfrm>
          <a:prstGeom prst="wedgeRoundRectCallout">
            <a:avLst>
              <a:gd name="adj1" fmla="val -84232"/>
              <a:gd name="adj2" fmla="val -213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Energy minimization becomes a MAP estimation!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00" y="3717839"/>
            <a:ext cx="1384270" cy="480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00" y="4159713"/>
            <a:ext cx="1442925" cy="480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00" y="4640688"/>
            <a:ext cx="1536775" cy="4340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00" y="5079918"/>
            <a:ext cx="1079262" cy="43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6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804282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We have our data </a:t>
            </a:r>
            <a:r>
              <a:rPr lang="en-US" i="1" dirty="0" smtClean="0"/>
              <a:t>X</a:t>
            </a:r>
            <a:r>
              <a:rPr lang="en-US" dirty="0" smtClean="0"/>
              <a:t> </a:t>
            </a:r>
          </a:p>
          <a:p>
            <a:r>
              <a:rPr lang="en-US" dirty="0" smtClean="0"/>
              <a:t>and wish to represent it using some small number </a:t>
            </a:r>
            <a:r>
              <a:rPr lang="en-US" i="1" dirty="0" smtClean="0"/>
              <a:t>k</a:t>
            </a:r>
            <a:r>
              <a:rPr lang="en-US" dirty="0" smtClean="0"/>
              <a:t> atoms (</a:t>
            </a:r>
            <a:r>
              <a:rPr lang="en-US" i="1" dirty="0" smtClean="0"/>
              <a:t>k &lt;&lt;&lt; n</a:t>
            </a:r>
            <a:r>
              <a:rPr lang="en-US" dirty="0" smtClean="0"/>
              <a:t>)</a:t>
            </a:r>
          </a:p>
          <a:p>
            <a:r>
              <a:rPr lang="en-US" dirty="0" smtClean="0"/>
              <a:t>When combined with coefficients, the linear combinations with the atoms should yield a nearly complete representation of </a:t>
            </a:r>
            <a:r>
              <a:rPr lang="en-US" i="1" dirty="0" smtClean="0"/>
              <a:t>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690688"/>
            <a:ext cx="5689600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50" y="4001294"/>
            <a:ext cx="5562600" cy="927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0" y="4950395"/>
            <a:ext cx="5537200" cy="927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50" y="2354253"/>
            <a:ext cx="51689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3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 smtClean="0"/>
              <a:t>This gives the minimization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where </a:t>
            </a:r>
            <a:r>
              <a:rPr lang="en-US" i="1" dirty="0" smtClean="0"/>
              <a:t>h</a:t>
            </a:r>
            <a:r>
              <a:rPr lang="en-US" dirty="0" smtClean="0"/>
              <a:t> promotes sparsity in the coefficients, and </a:t>
            </a:r>
            <a:r>
              <a:rPr lang="en-US" i="1" dirty="0" smtClean="0"/>
              <a:t>B</a:t>
            </a:r>
            <a:r>
              <a:rPr lang="en-US" dirty="0" smtClean="0"/>
              <a:t> is chosen from a constraint set</a:t>
            </a:r>
          </a:p>
          <a:p>
            <a:r>
              <a:rPr lang="en-US" dirty="0" smtClean="0"/>
              <a:t>The general dictionary learning problem then follows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where specific choices of </a:t>
            </a:r>
            <a:r>
              <a:rPr lang="en-US" i="1" dirty="0" smtClean="0"/>
              <a:t>h</a:t>
            </a:r>
            <a:r>
              <a:rPr lang="en-US" dirty="0" smtClean="0"/>
              <a:t> and </a:t>
            </a:r>
            <a:r>
              <a:rPr lang="en-US" i="1" dirty="0" smtClean="0"/>
              <a:t>g</a:t>
            </a:r>
            <a:r>
              <a:rPr lang="en-US" dirty="0" smtClean="0"/>
              <a:t> are what differentiate the different kinds of dictionary learning (e.g. hierarchical, K-SVD, </a:t>
            </a:r>
            <a:r>
              <a:rPr lang="en-US" dirty="0" err="1" smtClean="0"/>
              <a:t>etc</a:t>
            </a:r>
            <a:r>
              <a:rPr lang="en-US" dirty="0" smtClean="0"/>
              <a:t>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829" y="2238305"/>
            <a:ext cx="5196141" cy="1094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454" y="4803844"/>
            <a:ext cx="7364890" cy="86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8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Learning vs PCA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Remember the operational definition of PCA?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Orthogonal projection of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Lower-dimensional linear space known as the </a:t>
            </a:r>
            <a:r>
              <a:rPr lang="en-US" sz="2400" i="1" dirty="0"/>
              <a:t>principal subspace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Variance of the projected data is maximized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Dictionary Learning (</a:t>
            </a:r>
            <a:r>
              <a:rPr lang="en-US" b="1" dirty="0" smtClean="0"/>
              <a:t>sparse</a:t>
            </a:r>
            <a:r>
              <a:rPr lang="en-US" dirty="0" smtClean="0"/>
              <a:t> coding)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Minimize reconstruction error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Linear combination of </a:t>
            </a:r>
            <a:r>
              <a:rPr lang="en-US" i="1" dirty="0" smtClean="0"/>
              <a:t>atoms</a:t>
            </a:r>
            <a:r>
              <a:rPr lang="en-US" dirty="0" smtClean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Sparse, </a:t>
            </a:r>
            <a:r>
              <a:rPr lang="en-US" dirty="0" err="1" smtClean="0"/>
              <a:t>overcomplete</a:t>
            </a:r>
            <a:r>
              <a:rPr lang="en-US" dirty="0" smtClean="0"/>
              <a:t> basis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686372" y="4313706"/>
            <a:ext cx="9266936" cy="2451100"/>
            <a:chOff x="2799635" y="4313706"/>
            <a:chExt cx="9266936" cy="2451100"/>
          </a:xfrm>
        </p:grpSpPr>
        <p:sp>
          <p:nvSpPr>
            <p:cNvPr id="4" name="Rounded Rectangle 3"/>
            <p:cNvSpPr/>
            <p:nvPr/>
          </p:nvSpPr>
          <p:spPr>
            <a:xfrm>
              <a:off x="5623353" y="4313706"/>
              <a:ext cx="3619500" cy="850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Two definitions of PCA</a:t>
              </a:r>
              <a:endParaRPr lang="en-US" dirty="0"/>
            </a:p>
          </p:txBody>
        </p:sp>
        <p:sp>
          <p:nvSpPr>
            <p:cNvPr id="5" name="Down Arrow 4"/>
            <p:cNvSpPr/>
            <p:nvPr/>
          </p:nvSpPr>
          <p:spPr>
            <a:xfrm>
              <a:off x="5439203" y="5164606"/>
              <a:ext cx="979932" cy="7493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Down Arrow 5"/>
            <p:cNvSpPr/>
            <p:nvPr/>
          </p:nvSpPr>
          <p:spPr>
            <a:xfrm>
              <a:off x="8447071" y="5164606"/>
              <a:ext cx="979932" cy="7493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799635" y="5913906"/>
              <a:ext cx="3619500" cy="850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Maximizing Variance</a:t>
              </a:r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447071" y="5913906"/>
              <a:ext cx="3619500" cy="850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Minimizing Reconstruction Error</a:t>
              </a:r>
              <a:endParaRPr lang="en-US" dirty="0"/>
            </a:p>
          </p:txBody>
        </p:sp>
      </p:grpSp>
      <p:sp>
        <p:nvSpPr>
          <p:cNvPr id="12" name="Explosion 1 11"/>
          <p:cNvSpPr/>
          <p:nvPr/>
        </p:nvSpPr>
        <p:spPr>
          <a:xfrm>
            <a:off x="7397508" y="3669114"/>
            <a:ext cx="3907296" cy="300553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Objectives are </a:t>
            </a:r>
            <a:r>
              <a:rPr lang="en-US" i="1" dirty="0" smtClean="0"/>
              <a:t>reconstruction</a:t>
            </a:r>
            <a:r>
              <a:rPr lang="en-US" dirty="0" smtClean="0"/>
              <a:t>, </a:t>
            </a:r>
            <a:r>
              <a:rPr lang="en-US" i="1" dirty="0" smtClean="0"/>
              <a:t>sparsity, </a:t>
            </a:r>
            <a:r>
              <a:rPr lang="en-US" dirty="0" smtClean="0"/>
              <a:t>and </a:t>
            </a:r>
            <a:r>
              <a:rPr lang="en-US" i="1" dirty="0" smtClean="0"/>
              <a:t>redundancy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94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 uiExpand="1" build="p"/>
      <p:bldP spid="12" grpId="0" animBg="1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767</TotalTime>
  <Words>852</Words>
  <Application>Microsoft Macintosh PowerPoint</Application>
  <PresentationFormat>Widescreen</PresentationFormat>
  <Paragraphs>159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Cambria Math</vt:lpstr>
      <vt:lpstr>Corbel</vt:lpstr>
      <vt:lpstr>Mangal</vt:lpstr>
      <vt:lpstr>Arial</vt:lpstr>
      <vt:lpstr>Depth</vt:lpstr>
      <vt:lpstr>Dictionary Learning</vt:lpstr>
      <vt:lpstr>Embeddings</vt:lpstr>
      <vt:lpstr>Dictionary Learning</vt:lpstr>
      <vt:lpstr>Dictionary Learning</vt:lpstr>
      <vt:lpstr>Motivations</vt:lpstr>
      <vt:lpstr>Motivations</vt:lpstr>
      <vt:lpstr>Dictionary Learning</vt:lpstr>
      <vt:lpstr>Dictionary Learning</vt:lpstr>
      <vt:lpstr>Dictionary Learning vs PCA</vt:lpstr>
      <vt:lpstr>Dictionary Learning</vt:lpstr>
      <vt:lpstr>Applications</vt:lpstr>
      <vt:lpstr>Dictionary Learning</vt:lpstr>
      <vt:lpstr>Optimization</vt:lpstr>
      <vt:lpstr>Optimization</vt:lpstr>
      <vt:lpstr>Rank-1 Dictionary Learning (R1DL)</vt:lpstr>
      <vt:lpstr>R1DL</vt:lpstr>
      <vt:lpstr>R1DL</vt:lpstr>
      <vt:lpstr>Summary</vt:lpstr>
      <vt:lpstr>Questions?</vt:lpstr>
      <vt:lpstr>Course Details</vt:lpstr>
      <vt:lpstr>References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Dictionary Learning</dc:title>
  <dc:creator>Shannon Quinn</dc:creator>
  <cp:lastModifiedBy>Shannon Quinn</cp:lastModifiedBy>
  <cp:revision>81</cp:revision>
  <dcterms:created xsi:type="dcterms:W3CDTF">2017-09-09T20:28:18Z</dcterms:created>
  <dcterms:modified xsi:type="dcterms:W3CDTF">2017-10-18T01:02:03Z</dcterms:modified>
</cp:coreProperties>
</file>